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3F9"/>
    <a:srgbClr val="FFE5F2"/>
    <a:srgbClr val="800080"/>
    <a:srgbClr val="FFFBFD"/>
    <a:srgbClr val="A43E89"/>
    <a:srgbClr val="B9B9B9"/>
    <a:srgbClr val="990099"/>
    <a:srgbClr val="CC3399"/>
    <a:srgbClr val="CC0099"/>
    <a:srgbClr val="CC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39824F-5830-4FAB-975E-B1FDC49AFE38}" v="21" dt="2025-02-21T18:55:18.3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2" d="100"/>
          <a:sy n="102" d="100"/>
        </p:scale>
        <p:origin x="126"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olyn Mosier" userId="0fc5d8324bf19b4b" providerId="LiveId" clId="{A239824F-5830-4FAB-975E-B1FDC49AFE38}"/>
    <pc:docChg chg="undo custSel addSld modSld sldOrd">
      <pc:chgData name="Carolyn Mosier" userId="0fc5d8324bf19b4b" providerId="LiveId" clId="{A239824F-5830-4FAB-975E-B1FDC49AFE38}" dt="2025-02-21T18:55:19.398" v="4861" actId="1076"/>
      <pc:docMkLst>
        <pc:docMk/>
      </pc:docMkLst>
      <pc:sldChg chg="addSp modSp mod setBg">
        <pc:chgData name="Carolyn Mosier" userId="0fc5d8324bf19b4b" providerId="LiveId" clId="{A239824F-5830-4FAB-975E-B1FDC49AFE38}" dt="2025-02-21T18:54:45.635" v="4857"/>
        <pc:sldMkLst>
          <pc:docMk/>
          <pc:sldMk cId="4033138208" sldId="256"/>
        </pc:sldMkLst>
        <pc:spChg chg="mod">
          <ac:chgData name="Carolyn Mosier" userId="0fc5d8324bf19b4b" providerId="LiveId" clId="{A239824F-5830-4FAB-975E-B1FDC49AFE38}" dt="2025-02-21T17:10:03.412" v="65" actId="207"/>
          <ac:spMkLst>
            <pc:docMk/>
            <pc:sldMk cId="4033138208" sldId="256"/>
            <ac:spMk id="2" creationId="{BB9B092D-E27B-42FA-4096-DE537E9C04BC}"/>
          </ac:spMkLst>
        </pc:spChg>
        <pc:spChg chg="mod">
          <ac:chgData name="Carolyn Mosier" userId="0fc5d8324bf19b4b" providerId="LiveId" clId="{A239824F-5830-4FAB-975E-B1FDC49AFE38}" dt="2025-02-21T17:10:11.888" v="66" actId="207"/>
          <ac:spMkLst>
            <pc:docMk/>
            <pc:sldMk cId="4033138208" sldId="256"/>
            <ac:spMk id="3" creationId="{1874215C-583B-3038-C7B8-94212E5BF079}"/>
          </ac:spMkLst>
        </pc:spChg>
        <pc:spChg chg="mod">
          <ac:chgData name="Carolyn Mosier" userId="0fc5d8324bf19b4b" providerId="LiveId" clId="{A239824F-5830-4FAB-975E-B1FDC49AFE38}" dt="2025-02-21T17:10:48.722" v="92" actId="20577"/>
          <ac:spMkLst>
            <pc:docMk/>
            <pc:sldMk cId="4033138208" sldId="256"/>
            <ac:spMk id="8" creationId="{3C76F737-C0A7-948F-8A90-2508F858AAC2}"/>
          </ac:spMkLst>
        </pc:spChg>
        <pc:picChg chg="mod">
          <ac:chgData name="Carolyn Mosier" userId="0fc5d8324bf19b4b" providerId="LiveId" clId="{A239824F-5830-4FAB-975E-B1FDC49AFE38}" dt="2025-02-21T16:28:26.110" v="0" actId="14100"/>
          <ac:picMkLst>
            <pc:docMk/>
            <pc:sldMk cId="4033138208" sldId="256"/>
            <ac:picMk id="5" creationId="{800F7681-C545-764E-E853-0E18ACBA8A21}"/>
          </ac:picMkLst>
        </pc:picChg>
        <pc:picChg chg="add mod modCrop">
          <ac:chgData name="Carolyn Mosier" userId="0fc5d8324bf19b4b" providerId="LiveId" clId="{A239824F-5830-4FAB-975E-B1FDC49AFE38}" dt="2025-02-21T17:30:02.696" v="105" actId="1076"/>
          <ac:picMkLst>
            <pc:docMk/>
            <pc:sldMk cId="4033138208" sldId="256"/>
            <ac:picMk id="10" creationId="{2502786E-6F79-8759-894B-76369306E7CA}"/>
          </ac:picMkLst>
        </pc:picChg>
      </pc:sldChg>
      <pc:sldChg chg="modSp new mod setBg">
        <pc:chgData name="Carolyn Mosier" userId="0fc5d8324bf19b4b" providerId="LiveId" clId="{A239824F-5830-4FAB-975E-B1FDC49AFE38}" dt="2025-02-21T18:55:19.398" v="4861" actId="1076"/>
        <pc:sldMkLst>
          <pc:docMk/>
          <pc:sldMk cId="2174262450" sldId="257"/>
        </pc:sldMkLst>
        <pc:spChg chg="mod">
          <ac:chgData name="Carolyn Mosier" userId="0fc5d8324bf19b4b" providerId="LiveId" clId="{A239824F-5830-4FAB-975E-B1FDC49AFE38}" dt="2025-02-21T18:32:13.880" v="4109" actId="113"/>
          <ac:spMkLst>
            <pc:docMk/>
            <pc:sldMk cId="2174262450" sldId="257"/>
            <ac:spMk id="2" creationId="{BE2B6E37-9A04-0DD4-3D9F-B1A8FD305449}"/>
          </ac:spMkLst>
        </pc:spChg>
        <pc:spChg chg="mod">
          <ac:chgData name="Carolyn Mosier" userId="0fc5d8324bf19b4b" providerId="LiveId" clId="{A239824F-5830-4FAB-975E-B1FDC49AFE38}" dt="2025-02-21T18:55:19.398" v="4861" actId="1076"/>
          <ac:spMkLst>
            <pc:docMk/>
            <pc:sldMk cId="2174262450" sldId="257"/>
            <ac:spMk id="3" creationId="{42B03158-666A-488C-B9CA-35AEF8B22AD1}"/>
          </ac:spMkLst>
        </pc:spChg>
      </pc:sldChg>
      <pc:sldChg chg="addSp delSp modSp new mod ord setBg">
        <pc:chgData name="Carolyn Mosier" userId="0fc5d8324bf19b4b" providerId="LiveId" clId="{A239824F-5830-4FAB-975E-B1FDC49AFE38}" dt="2025-02-21T18:55:04.078" v="4858"/>
        <pc:sldMkLst>
          <pc:docMk/>
          <pc:sldMk cId="3615964275" sldId="258"/>
        </pc:sldMkLst>
        <pc:spChg chg="mod">
          <ac:chgData name="Carolyn Mosier" userId="0fc5d8324bf19b4b" providerId="LiveId" clId="{A239824F-5830-4FAB-975E-B1FDC49AFE38}" dt="2025-02-21T18:32:27.601" v="4112" actId="207"/>
          <ac:spMkLst>
            <pc:docMk/>
            <pc:sldMk cId="3615964275" sldId="258"/>
            <ac:spMk id="2" creationId="{79E519CB-EB30-608F-DEA5-C2A71C5B8286}"/>
          </ac:spMkLst>
        </pc:spChg>
        <pc:spChg chg="mod">
          <ac:chgData name="Carolyn Mosier" userId="0fc5d8324bf19b4b" providerId="LiveId" clId="{A239824F-5830-4FAB-975E-B1FDC49AFE38}" dt="2025-02-21T18:32:22.188" v="4110" actId="207"/>
          <ac:spMkLst>
            <pc:docMk/>
            <pc:sldMk cId="3615964275" sldId="258"/>
            <ac:spMk id="3" creationId="{8BEB727B-AE6D-171C-C10F-CA9FC679B37F}"/>
          </ac:spMkLst>
        </pc:spChg>
        <pc:spChg chg="add mod">
          <ac:chgData name="Carolyn Mosier" userId="0fc5d8324bf19b4b" providerId="LiveId" clId="{A239824F-5830-4FAB-975E-B1FDC49AFE38}" dt="2025-02-21T18:09:45.381" v="2533" actId="20577"/>
          <ac:spMkLst>
            <pc:docMk/>
            <pc:sldMk cId="3615964275" sldId="258"/>
            <ac:spMk id="4" creationId="{0518ADBE-C9D5-0312-B1EF-D8AF36AE2C68}"/>
          </ac:spMkLst>
        </pc:spChg>
        <pc:picChg chg="add del">
          <ac:chgData name="Carolyn Mosier" userId="0fc5d8324bf19b4b" providerId="LiveId" clId="{A239824F-5830-4FAB-975E-B1FDC49AFE38}" dt="2025-02-21T18:09:53.488" v="2540" actId="478"/>
          <ac:picMkLst>
            <pc:docMk/>
            <pc:sldMk cId="3615964275" sldId="258"/>
            <ac:picMk id="1026" creationId="{64193F77-CD75-A31A-5F7A-F86490F68D7C}"/>
          </ac:picMkLst>
        </pc:picChg>
        <pc:picChg chg="add del">
          <ac:chgData name="Carolyn Mosier" userId="0fc5d8324bf19b4b" providerId="LiveId" clId="{A239824F-5830-4FAB-975E-B1FDC49AFE38}" dt="2025-02-21T18:09:52.785" v="2539" actId="478"/>
          <ac:picMkLst>
            <pc:docMk/>
            <pc:sldMk cId="3615964275" sldId="258"/>
            <ac:picMk id="1027" creationId="{BD830824-3791-2494-4D1E-1A50AAC4ABFF}"/>
          </ac:picMkLst>
        </pc:picChg>
        <pc:picChg chg="add del">
          <ac:chgData name="Carolyn Mosier" userId="0fc5d8324bf19b4b" providerId="LiveId" clId="{A239824F-5830-4FAB-975E-B1FDC49AFE38}" dt="2025-02-21T18:09:52.096" v="2538" actId="478"/>
          <ac:picMkLst>
            <pc:docMk/>
            <pc:sldMk cId="3615964275" sldId="258"/>
            <ac:picMk id="1028" creationId="{B21487B8-96C0-6C1D-0003-05595CCAEA1F}"/>
          </ac:picMkLst>
        </pc:picChg>
        <pc:picChg chg="add del">
          <ac:chgData name="Carolyn Mosier" userId="0fc5d8324bf19b4b" providerId="LiveId" clId="{A239824F-5830-4FAB-975E-B1FDC49AFE38}" dt="2025-02-21T18:09:51.458" v="2537" actId="478"/>
          <ac:picMkLst>
            <pc:docMk/>
            <pc:sldMk cId="3615964275" sldId="258"/>
            <ac:picMk id="1029" creationId="{A4D106E7-A5AF-B5DC-4407-CB887BC9AC08}"/>
          </ac:picMkLst>
        </pc:picChg>
        <pc:picChg chg="add del">
          <ac:chgData name="Carolyn Mosier" userId="0fc5d8324bf19b4b" providerId="LiveId" clId="{A239824F-5830-4FAB-975E-B1FDC49AFE38}" dt="2025-02-21T18:09:50.855" v="2536" actId="478"/>
          <ac:picMkLst>
            <pc:docMk/>
            <pc:sldMk cId="3615964275" sldId="258"/>
            <ac:picMk id="1030" creationId="{CF4BEDF4-1A44-DF47-43D8-9CC8970BDE8C}"/>
          </ac:picMkLst>
        </pc:picChg>
        <pc:picChg chg="add del">
          <ac:chgData name="Carolyn Mosier" userId="0fc5d8324bf19b4b" providerId="LiveId" clId="{A239824F-5830-4FAB-975E-B1FDC49AFE38}" dt="2025-02-21T18:09:50.136" v="2535" actId="478"/>
          <ac:picMkLst>
            <pc:docMk/>
            <pc:sldMk cId="3615964275" sldId="258"/>
            <ac:picMk id="1031" creationId="{3B9A4938-27E0-758E-A535-F5C0833BA394}"/>
          </ac:picMkLst>
        </pc:picChg>
        <pc:picChg chg="add del">
          <ac:chgData name="Carolyn Mosier" userId="0fc5d8324bf19b4b" providerId="LiveId" clId="{A239824F-5830-4FAB-975E-B1FDC49AFE38}" dt="2025-02-21T18:09:49.252" v="2534" actId="478"/>
          <ac:picMkLst>
            <pc:docMk/>
            <pc:sldMk cId="3615964275" sldId="258"/>
            <ac:picMk id="1032" creationId="{5023B26C-BDB6-9035-4F71-9D39D0F4C101}"/>
          </ac:picMkLst>
        </pc:picChg>
      </pc:sldChg>
      <pc:sldChg chg="modSp new mod ord setBg">
        <pc:chgData name="Carolyn Mosier" userId="0fc5d8324bf19b4b" providerId="LiveId" clId="{A239824F-5830-4FAB-975E-B1FDC49AFE38}" dt="2025-02-21T18:54:20.523" v="4855"/>
        <pc:sldMkLst>
          <pc:docMk/>
          <pc:sldMk cId="604493458" sldId="259"/>
        </pc:sldMkLst>
        <pc:spChg chg="mod">
          <ac:chgData name="Carolyn Mosier" userId="0fc5d8324bf19b4b" providerId="LiveId" clId="{A239824F-5830-4FAB-975E-B1FDC49AFE38}" dt="2025-02-21T18:32:47.001" v="4115" actId="207"/>
          <ac:spMkLst>
            <pc:docMk/>
            <pc:sldMk cId="604493458" sldId="259"/>
            <ac:spMk id="2" creationId="{490AD9A3-3808-4673-2661-1FB7E516A95B}"/>
          </ac:spMkLst>
        </pc:spChg>
        <pc:spChg chg="mod">
          <ac:chgData name="Carolyn Mosier" userId="0fc5d8324bf19b4b" providerId="LiveId" clId="{A239824F-5830-4FAB-975E-B1FDC49AFE38}" dt="2025-02-21T18:32:39.756" v="4113" actId="207"/>
          <ac:spMkLst>
            <pc:docMk/>
            <pc:sldMk cId="604493458" sldId="259"/>
            <ac:spMk id="3" creationId="{CFA68DD8-1ADF-BFDE-770A-C9BD3F607657}"/>
          </ac:spMkLst>
        </pc:spChg>
      </pc:sldChg>
      <pc:sldChg chg="addSp modSp new mod ord setBg">
        <pc:chgData name="Carolyn Mosier" userId="0fc5d8324bf19b4b" providerId="LiveId" clId="{A239824F-5830-4FAB-975E-B1FDC49AFE38}" dt="2025-02-21T18:53:45.386" v="4854"/>
        <pc:sldMkLst>
          <pc:docMk/>
          <pc:sldMk cId="2798435107" sldId="260"/>
        </pc:sldMkLst>
        <pc:spChg chg="mod">
          <ac:chgData name="Carolyn Mosier" userId="0fc5d8324bf19b4b" providerId="LiveId" clId="{A239824F-5830-4FAB-975E-B1FDC49AFE38}" dt="2025-02-21T18:52:09.737" v="4853" actId="113"/>
          <ac:spMkLst>
            <pc:docMk/>
            <pc:sldMk cId="2798435107" sldId="260"/>
            <ac:spMk id="2" creationId="{B44625C7-ECE4-B170-EEF4-2CA50F06566F}"/>
          </ac:spMkLst>
        </pc:spChg>
        <pc:spChg chg="mod">
          <ac:chgData name="Carolyn Mosier" userId="0fc5d8324bf19b4b" providerId="LiveId" clId="{A239824F-5830-4FAB-975E-B1FDC49AFE38}" dt="2025-02-21T18:51:55.475" v="4850" actId="5793"/>
          <ac:spMkLst>
            <pc:docMk/>
            <pc:sldMk cId="2798435107" sldId="260"/>
            <ac:spMk id="3" creationId="{2896EAA0-D3CB-EF24-9225-7BDBA6645A48}"/>
          </ac:spMkLst>
        </pc:spChg>
        <pc:picChg chg="add mod">
          <ac:chgData name="Carolyn Mosier" userId="0fc5d8324bf19b4b" providerId="LiveId" clId="{A239824F-5830-4FAB-975E-B1FDC49AFE38}" dt="2025-02-21T18:52:01.136" v="4851" actId="1076"/>
          <ac:picMkLst>
            <pc:docMk/>
            <pc:sldMk cId="2798435107" sldId="260"/>
            <ac:picMk id="5" creationId="{B0D080B6-7D08-C31D-B34C-8921FC8E136E}"/>
          </ac:picMkLst>
        </pc:picChg>
      </pc:sldChg>
    </pc:docChg>
  </pc:docChgLst>
</pc:chgInfo>
</file>

<file path=ppt/media/image1.jpeg>
</file>

<file path=ppt/media/image2.jpe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5590E6-3C01-444D-B2C4-5ED9B7BFC32E}" type="datetimeFigureOut">
              <a:rPr lang="en-US" smtClean="0"/>
              <a:t>2/21/2025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399495-3F1F-4C5E-B316-9C39AED0405F}" type="slidenum">
              <a:rPr lang="en-US" smtClean="0"/>
              <a:t>‹#›</a:t>
            </a:fld>
            <a:endParaRPr lang="en-US"/>
          </a:p>
        </p:txBody>
      </p:sp>
    </p:spTree>
    <p:extLst>
      <p:ext uri="{BB962C8B-B14F-4D97-AF65-F5344CB8AC3E}">
        <p14:creationId xmlns:p14="http://schemas.microsoft.com/office/powerpoint/2010/main" val="2326683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3399495-3F1F-4C5E-B316-9C39AED0405F}" type="slidenum">
              <a:rPr lang="en-US" smtClean="0"/>
              <a:t>1</a:t>
            </a:fld>
            <a:endParaRPr lang="en-US"/>
          </a:p>
        </p:txBody>
      </p:sp>
    </p:spTree>
    <p:extLst>
      <p:ext uri="{BB962C8B-B14F-4D97-AF65-F5344CB8AC3E}">
        <p14:creationId xmlns:p14="http://schemas.microsoft.com/office/powerpoint/2010/main" val="6726247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24C582-A8EC-C4D2-43BD-44836D0241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0D2DBF-2B2A-F955-2BED-B0DBF663CA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6B5F23-0491-AEDB-A1E4-E4CE3CDAB2CF}"/>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5" name="Footer Placeholder 4">
            <a:extLst>
              <a:ext uri="{FF2B5EF4-FFF2-40B4-BE49-F238E27FC236}">
                <a16:creationId xmlns:a16="http://schemas.microsoft.com/office/drawing/2014/main" id="{C3A5F892-DAB4-A18E-2FC9-7B4607CAC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81F99A-703F-F71D-E992-527FCA4C81FC}"/>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14334988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EE9C8-8197-5A0A-680C-5034E49E5A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6F6EF6-0500-59A5-1EE8-5585C21096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09CE6E-7163-1659-7B92-5ED430813C2A}"/>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5" name="Footer Placeholder 4">
            <a:extLst>
              <a:ext uri="{FF2B5EF4-FFF2-40B4-BE49-F238E27FC236}">
                <a16:creationId xmlns:a16="http://schemas.microsoft.com/office/drawing/2014/main" id="{490B4910-7647-FA5E-5530-74A2D7824C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FBC285-4528-007C-1ADA-B4D29DA1CF44}"/>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2074910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8CBABB-FCD0-78DB-26A5-2021CE159C3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8353FA-0735-EA80-2B4C-72B1554DDE7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E89F1D-D1B0-F3E2-BC8C-46778CA8FE22}"/>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5" name="Footer Placeholder 4">
            <a:extLst>
              <a:ext uri="{FF2B5EF4-FFF2-40B4-BE49-F238E27FC236}">
                <a16:creationId xmlns:a16="http://schemas.microsoft.com/office/drawing/2014/main" id="{0FCF3A63-889B-60AC-3CFA-0DFA46D52A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E58F6D-64C6-E6A3-CD53-316C9B97B592}"/>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3180739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3B868-511E-E24B-9C59-1C9FFADCBE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68E34A-95AD-7271-93F3-640A85ED22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873883-BD52-4E4F-5C86-A8B446FCAD83}"/>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5" name="Footer Placeholder 4">
            <a:extLst>
              <a:ext uri="{FF2B5EF4-FFF2-40B4-BE49-F238E27FC236}">
                <a16:creationId xmlns:a16="http://schemas.microsoft.com/office/drawing/2014/main" id="{8F2D5ED6-4D05-9C9A-C119-F10F8B47A9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92FC69-CD38-0819-C9A8-EC19B0EBABF4}"/>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1194804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B10FC-B854-ECB4-A62A-3657C0D286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5BA196B-1F91-1376-8B67-282CD7D6368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04F645-21F0-0203-8134-3A5AE52B7A9F}"/>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5" name="Footer Placeholder 4">
            <a:extLst>
              <a:ext uri="{FF2B5EF4-FFF2-40B4-BE49-F238E27FC236}">
                <a16:creationId xmlns:a16="http://schemas.microsoft.com/office/drawing/2014/main" id="{53D96197-AA27-F270-5D61-8B03B379F3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0A477B-3A11-B3FE-2ECD-4B8301122029}"/>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913311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590CB-9059-9147-D7F7-534E2A3A4B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C77F53-94C6-5663-8AAE-0E3B0A2401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E8EE47-9B71-7D48-2E4D-93BE61D1FEF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3FAF926-1A51-D008-E023-61CD321317E8}"/>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6" name="Footer Placeholder 5">
            <a:extLst>
              <a:ext uri="{FF2B5EF4-FFF2-40B4-BE49-F238E27FC236}">
                <a16:creationId xmlns:a16="http://schemas.microsoft.com/office/drawing/2014/main" id="{9C69AE13-F084-873E-2666-B7E3CDF021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0ED0FB-3BFA-A6AF-2A50-083D35F83ED8}"/>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3627022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8CF1C-4809-BED3-9150-6100B240FA7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77B8027-B933-6A24-8319-D52C7FCB63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581E0A9-E57B-7357-6E1A-B4777BA3FB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029B874-2DC5-41E3-48FB-14C125B28A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7621-C65E-3BAB-25D5-F1F02DBD1A0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F4FCD8-F0B7-0973-57A1-88091CEE390D}"/>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8" name="Footer Placeholder 7">
            <a:extLst>
              <a:ext uri="{FF2B5EF4-FFF2-40B4-BE49-F238E27FC236}">
                <a16:creationId xmlns:a16="http://schemas.microsoft.com/office/drawing/2014/main" id="{7F330857-F87A-3F57-FF36-6563A274148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686500-1AA5-51A8-2521-9257D3F64257}"/>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1209428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2F3D63-3E71-B869-E51D-D71938D7AB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1410A4-78B4-1BC9-5030-9BB1C73A6A70}"/>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4" name="Footer Placeholder 3">
            <a:extLst>
              <a:ext uri="{FF2B5EF4-FFF2-40B4-BE49-F238E27FC236}">
                <a16:creationId xmlns:a16="http://schemas.microsoft.com/office/drawing/2014/main" id="{863DA42F-0017-2A82-9087-5784FC7EDA2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F2F14BA-E683-4556-2E0F-97DD4E557ADF}"/>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493270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9D255A-FD24-970E-74A0-43A86562A062}"/>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3" name="Footer Placeholder 2">
            <a:extLst>
              <a:ext uri="{FF2B5EF4-FFF2-40B4-BE49-F238E27FC236}">
                <a16:creationId xmlns:a16="http://schemas.microsoft.com/office/drawing/2014/main" id="{59DACE05-05B0-280D-635E-61D928DC02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E80E22-2D3F-13DA-C49A-C5FBE92485B7}"/>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3497444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14BB4-6CEE-4DFE-6A7A-B09A87A462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A40F79-1EF3-42AD-AEF5-EC439C692E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24C6517-AF9C-BEF5-DB8A-05EB0B3DC0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CD805B-094A-C6AA-C486-7EFB3311706B}"/>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6" name="Footer Placeholder 5">
            <a:extLst>
              <a:ext uri="{FF2B5EF4-FFF2-40B4-BE49-F238E27FC236}">
                <a16:creationId xmlns:a16="http://schemas.microsoft.com/office/drawing/2014/main" id="{DF5C543A-EB2C-C610-645F-2B02BD5694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603B52-6011-A7A1-32D9-CCCC4C04FBF1}"/>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2238739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5338B-0F5E-918B-B5B6-3F7A16249A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201580-6B43-4886-7CA1-261381EE81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1D412A8-5028-88E9-9628-2670D31DAC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69F3CB-7EC1-D3A0-ADBF-18C1CCFA294B}"/>
              </a:ext>
            </a:extLst>
          </p:cNvPr>
          <p:cNvSpPr>
            <a:spLocks noGrp="1"/>
          </p:cNvSpPr>
          <p:nvPr>
            <p:ph type="dt" sz="half" idx="10"/>
          </p:nvPr>
        </p:nvSpPr>
        <p:spPr/>
        <p:txBody>
          <a:bodyPr/>
          <a:lstStyle/>
          <a:p>
            <a:fld id="{61CB6C20-B8DD-4016-8D88-4EAAADFB886F}" type="datetimeFigureOut">
              <a:rPr lang="en-US" smtClean="0"/>
              <a:t>2/21/2025</a:t>
            </a:fld>
            <a:endParaRPr lang="en-US"/>
          </a:p>
        </p:txBody>
      </p:sp>
      <p:sp>
        <p:nvSpPr>
          <p:cNvPr id="6" name="Footer Placeholder 5">
            <a:extLst>
              <a:ext uri="{FF2B5EF4-FFF2-40B4-BE49-F238E27FC236}">
                <a16:creationId xmlns:a16="http://schemas.microsoft.com/office/drawing/2014/main" id="{F35235C2-184B-6CC1-BADC-460FB55E6F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4FBB09-4D29-AA15-C694-6F4C657DC6BC}"/>
              </a:ext>
            </a:extLst>
          </p:cNvPr>
          <p:cNvSpPr>
            <a:spLocks noGrp="1"/>
          </p:cNvSpPr>
          <p:nvPr>
            <p:ph type="sldNum" sz="quarter" idx="12"/>
          </p:nvPr>
        </p:nvSpPr>
        <p:spPr/>
        <p:txBody>
          <a:bodyPr/>
          <a:lstStyle/>
          <a:p>
            <a:fld id="{D4FD361F-CB6F-4DAA-92D3-E523AD938367}" type="slidenum">
              <a:rPr lang="en-US" smtClean="0"/>
              <a:t>‹#›</a:t>
            </a:fld>
            <a:endParaRPr lang="en-US"/>
          </a:p>
        </p:txBody>
      </p:sp>
    </p:spTree>
    <p:extLst>
      <p:ext uri="{BB962C8B-B14F-4D97-AF65-F5344CB8AC3E}">
        <p14:creationId xmlns:p14="http://schemas.microsoft.com/office/powerpoint/2010/main" val="3553509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5EF96D-91E3-D645-9793-758F2E49B2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4B0ED91-2B41-E745-46C6-1840ED03E2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0A3965-62D9-4DDA-F83B-486F285FCD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1CB6C20-B8DD-4016-8D88-4EAAADFB886F}" type="datetimeFigureOut">
              <a:rPr lang="en-US" smtClean="0"/>
              <a:t>2/21/2025</a:t>
            </a:fld>
            <a:endParaRPr lang="en-US"/>
          </a:p>
        </p:txBody>
      </p:sp>
      <p:sp>
        <p:nvSpPr>
          <p:cNvPr id="5" name="Footer Placeholder 4">
            <a:extLst>
              <a:ext uri="{FF2B5EF4-FFF2-40B4-BE49-F238E27FC236}">
                <a16:creationId xmlns:a16="http://schemas.microsoft.com/office/drawing/2014/main" id="{2F0B274A-54E3-B0E8-37ED-EED49976E8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E674CE0-E872-C7DD-8A05-87F87584FC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4FD361F-CB6F-4DAA-92D3-E523AD938367}" type="slidenum">
              <a:rPr lang="en-US" smtClean="0"/>
              <a:t>‹#›</a:t>
            </a:fld>
            <a:endParaRPr lang="en-US"/>
          </a:p>
        </p:txBody>
      </p:sp>
    </p:spTree>
    <p:extLst>
      <p:ext uri="{BB962C8B-B14F-4D97-AF65-F5344CB8AC3E}">
        <p14:creationId xmlns:p14="http://schemas.microsoft.com/office/powerpoint/2010/main" val="15416711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o.lactationnetwork.com/LactationSuccessLLC"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3F9"/>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00F7681-C545-764E-E853-0E18ACBA8A21}"/>
              </a:ext>
            </a:extLst>
          </p:cNvPr>
          <p:cNvPicPr>
            <a:picLocks noChangeAspect="1"/>
          </p:cNvPicPr>
          <p:nvPr/>
        </p:nvPicPr>
        <p:blipFill>
          <a:blip r:embed="rId3"/>
          <a:srcRect/>
          <a:stretch/>
        </p:blipFill>
        <p:spPr>
          <a:xfrm>
            <a:off x="3649257" y="1164772"/>
            <a:ext cx="7405826" cy="4942584"/>
          </a:xfrm>
          <a:prstGeom prst="rect">
            <a:avLst/>
          </a:prstGeom>
        </p:spPr>
      </p:pic>
      <p:sp>
        <p:nvSpPr>
          <p:cNvPr id="2" name="Title 1">
            <a:extLst>
              <a:ext uri="{FF2B5EF4-FFF2-40B4-BE49-F238E27FC236}">
                <a16:creationId xmlns:a16="http://schemas.microsoft.com/office/drawing/2014/main" id="{BB9B092D-E27B-42FA-4096-DE537E9C04BC}"/>
              </a:ext>
            </a:extLst>
          </p:cNvPr>
          <p:cNvSpPr>
            <a:spLocks noGrp="1"/>
          </p:cNvSpPr>
          <p:nvPr>
            <p:ph type="ctrTitle"/>
          </p:nvPr>
        </p:nvSpPr>
        <p:spPr>
          <a:xfrm>
            <a:off x="939146" y="1593226"/>
            <a:ext cx="2492012" cy="1124339"/>
          </a:xfrm>
        </p:spPr>
        <p:txBody>
          <a:bodyPr>
            <a:noAutofit/>
          </a:bodyPr>
          <a:lstStyle/>
          <a:p>
            <a:r>
              <a:rPr lang="en-US" sz="1600" dirty="0">
                <a:solidFill>
                  <a:srgbClr val="800080"/>
                </a:solidFill>
                <a:latin typeface="Kalinga" panose="020B0502040204020203" pitchFamily="34" charset="0"/>
                <a:cs typeface="Kalinga" panose="020B0502040204020203" pitchFamily="34" charset="0"/>
              </a:rPr>
              <a:t>Professional   </a:t>
            </a:r>
            <a:br>
              <a:rPr lang="en-US" sz="1600" dirty="0">
                <a:solidFill>
                  <a:srgbClr val="800080"/>
                </a:solidFill>
                <a:latin typeface="Kalinga" panose="020B0502040204020203" pitchFamily="34" charset="0"/>
                <a:cs typeface="Kalinga" panose="020B0502040204020203" pitchFamily="34" charset="0"/>
              </a:rPr>
            </a:br>
            <a:r>
              <a:rPr lang="en-US" sz="1600" dirty="0">
                <a:solidFill>
                  <a:srgbClr val="800080"/>
                </a:solidFill>
                <a:latin typeface="Kalinga" panose="020B0502040204020203" pitchFamily="34" charset="0"/>
                <a:cs typeface="Kalinga" panose="020B0502040204020203" pitchFamily="34" charset="0"/>
              </a:rPr>
              <a:t>in-home and telehealth breastfeeding support for moms and babies</a:t>
            </a:r>
          </a:p>
        </p:txBody>
      </p:sp>
      <p:sp>
        <p:nvSpPr>
          <p:cNvPr id="3" name="Subtitle 2">
            <a:extLst>
              <a:ext uri="{FF2B5EF4-FFF2-40B4-BE49-F238E27FC236}">
                <a16:creationId xmlns:a16="http://schemas.microsoft.com/office/drawing/2014/main" id="{1874215C-583B-3038-C7B8-94212E5BF079}"/>
              </a:ext>
            </a:extLst>
          </p:cNvPr>
          <p:cNvSpPr>
            <a:spLocks noGrp="1"/>
          </p:cNvSpPr>
          <p:nvPr>
            <p:ph type="subTitle" idx="1"/>
          </p:nvPr>
        </p:nvSpPr>
        <p:spPr>
          <a:xfrm>
            <a:off x="677727" y="4468170"/>
            <a:ext cx="2858949" cy="1655762"/>
          </a:xfrm>
        </p:spPr>
        <p:txBody>
          <a:bodyPr>
            <a:normAutofit/>
          </a:bodyPr>
          <a:lstStyle/>
          <a:p>
            <a:r>
              <a:rPr lang="en-US" sz="1600" dirty="0">
                <a:solidFill>
                  <a:srgbClr val="800080"/>
                </a:solidFill>
                <a:latin typeface="Kalinga" panose="020B0502040204020203" pitchFamily="34" charset="0"/>
                <a:cs typeface="Kalinga" panose="020B0502040204020203" pitchFamily="34" charset="0"/>
              </a:rPr>
              <a:t>by Carolyn Mosier</a:t>
            </a:r>
          </a:p>
          <a:p>
            <a:r>
              <a:rPr lang="en-US" sz="1600" dirty="0">
                <a:solidFill>
                  <a:srgbClr val="800080"/>
                </a:solidFill>
                <a:latin typeface="Kalinga" panose="020B0502040204020203" pitchFamily="34" charset="0"/>
                <a:cs typeface="Kalinga" panose="020B0502040204020203" pitchFamily="34" charset="0"/>
              </a:rPr>
              <a:t>APRN, IBCLC, RLC</a:t>
            </a:r>
          </a:p>
          <a:p>
            <a:r>
              <a:rPr lang="en-US" sz="1600" dirty="0">
                <a:solidFill>
                  <a:srgbClr val="800080"/>
                </a:solidFill>
                <a:latin typeface="Kalinga" panose="020B0502040204020203" pitchFamily="34" charset="0"/>
                <a:cs typeface="Kalinga" panose="020B0502040204020203" pitchFamily="34" charset="0"/>
              </a:rPr>
              <a:t>Call me for an appointment</a:t>
            </a:r>
          </a:p>
          <a:p>
            <a:r>
              <a:rPr lang="en-US" sz="1600" dirty="0">
                <a:solidFill>
                  <a:srgbClr val="800080"/>
                </a:solidFill>
                <a:latin typeface="Kalinga" panose="020B0502040204020203" pitchFamily="34" charset="0"/>
                <a:cs typeface="Kalinga" panose="020B0502040204020203" pitchFamily="34" charset="0"/>
              </a:rPr>
              <a:t>(703)599-9180</a:t>
            </a:r>
          </a:p>
        </p:txBody>
      </p:sp>
      <p:pic>
        <p:nvPicPr>
          <p:cNvPr id="7" name="Picture 6" descr="A close-up of a mother and baby&#10;&#10;AI-generated content may be incorrect.">
            <a:extLst>
              <a:ext uri="{FF2B5EF4-FFF2-40B4-BE49-F238E27FC236}">
                <a16:creationId xmlns:a16="http://schemas.microsoft.com/office/drawing/2014/main" id="{C1D43768-44B0-58A9-E596-7F4BB9C89497}"/>
              </a:ext>
            </a:extLst>
          </p:cNvPr>
          <p:cNvPicPr>
            <a:picLocks noChangeAspect="1"/>
          </p:cNvPicPr>
          <p:nvPr/>
        </p:nvPicPr>
        <p:blipFill>
          <a:blip r:embed="rId4"/>
          <a:stretch>
            <a:fillRect/>
          </a:stretch>
        </p:blipFill>
        <p:spPr>
          <a:xfrm>
            <a:off x="523082" y="200025"/>
            <a:ext cx="1562100" cy="1562100"/>
          </a:xfrm>
          <a:prstGeom prst="rect">
            <a:avLst/>
          </a:prstGeom>
        </p:spPr>
      </p:pic>
      <p:sp>
        <p:nvSpPr>
          <p:cNvPr id="8" name="TextBox 7">
            <a:extLst>
              <a:ext uri="{FF2B5EF4-FFF2-40B4-BE49-F238E27FC236}">
                <a16:creationId xmlns:a16="http://schemas.microsoft.com/office/drawing/2014/main" id="{3C76F737-C0A7-948F-8A90-2508F858AAC2}"/>
              </a:ext>
            </a:extLst>
          </p:cNvPr>
          <p:cNvSpPr txBox="1"/>
          <p:nvPr/>
        </p:nvSpPr>
        <p:spPr>
          <a:xfrm>
            <a:off x="1949658" y="433440"/>
            <a:ext cx="8701024" cy="923330"/>
          </a:xfrm>
          <a:prstGeom prst="rect">
            <a:avLst/>
          </a:prstGeom>
          <a:noFill/>
        </p:spPr>
        <p:txBody>
          <a:bodyPr wrap="square" rtlCol="0">
            <a:spAutoFit/>
          </a:bodyPr>
          <a:lstStyle/>
          <a:p>
            <a:r>
              <a:rPr lang="en-US" dirty="0">
                <a:solidFill>
                  <a:srgbClr val="A43E89"/>
                </a:solidFill>
                <a:latin typeface="Kalinga" panose="020B0502040204020203" pitchFamily="34" charset="0"/>
                <a:cs typeface="Kalinga" panose="020B0502040204020203" pitchFamily="34" charset="0"/>
              </a:rPr>
              <a:t>Lactation  	</a:t>
            </a:r>
            <a:r>
              <a:rPr lang="en-US" sz="1400" dirty="0">
                <a:solidFill>
                  <a:srgbClr val="A43E89"/>
                </a:solidFill>
                <a:latin typeface="Kalinga" panose="020B0502040204020203" pitchFamily="34" charset="0"/>
                <a:cs typeface="Kalinga" panose="020B0502040204020203" pitchFamily="34" charset="0"/>
              </a:rPr>
              <a:t>Home         About Me        Services        FAQs        Insurance        Contact</a:t>
            </a:r>
          </a:p>
          <a:p>
            <a:r>
              <a:rPr lang="en-US" dirty="0">
                <a:solidFill>
                  <a:srgbClr val="A43E89"/>
                </a:solidFill>
                <a:latin typeface="Kalinga" panose="020B0502040204020203" pitchFamily="34" charset="0"/>
                <a:cs typeface="Kalinga" panose="020B0502040204020203" pitchFamily="34" charset="0"/>
              </a:rPr>
              <a:t>Success, </a:t>
            </a:r>
          </a:p>
          <a:p>
            <a:r>
              <a:rPr lang="en-US" dirty="0">
                <a:solidFill>
                  <a:srgbClr val="A43E89"/>
                </a:solidFill>
                <a:latin typeface="Kalinga" panose="020B0502040204020203" pitchFamily="34" charset="0"/>
                <a:cs typeface="Kalinga" panose="020B0502040204020203" pitchFamily="34" charset="0"/>
              </a:rPr>
              <a:t>LLC</a:t>
            </a:r>
          </a:p>
        </p:txBody>
      </p:sp>
      <p:pic>
        <p:nvPicPr>
          <p:cNvPr id="10" name="Picture 9" descr="A person smiling at the camera&#10;&#10;AI-generated content may be incorrect.">
            <a:extLst>
              <a:ext uri="{FF2B5EF4-FFF2-40B4-BE49-F238E27FC236}">
                <a16:creationId xmlns:a16="http://schemas.microsoft.com/office/drawing/2014/main" id="{2502786E-6F79-8759-894B-76369306E7CA}"/>
              </a:ext>
            </a:extLst>
          </p:cNvPr>
          <p:cNvPicPr>
            <a:picLocks noChangeAspect="1"/>
          </p:cNvPicPr>
          <p:nvPr/>
        </p:nvPicPr>
        <p:blipFill>
          <a:blip r:embed="rId5">
            <a:extLst>
              <a:ext uri="{28A0092B-C50C-407E-A947-70E740481C1C}">
                <a14:useLocalDpi xmlns:a14="http://schemas.microsoft.com/office/drawing/2010/main" val="0"/>
              </a:ext>
            </a:extLst>
          </a:blip>
          <a:srcRect r="10945" b="-8"/>
          <a:stretch/>
        </p:blipFill>
        <p:spPr>
          <a:xfrm rot="16200000">
            <a:off x="1330060" y="2956868"/>
            <a:ext cx="1510246" cy="1271997"/>
          </a:xfrm>
          <a:prstGeom prst="rect">
            <a:avLst/>
          </a:prstGeom>
        </p:spPr>
      </p:pic>
    </p:spTree>
    <p:extLst>
      <p:ext uri="{BB962C8B-B14F-4D97-AF65-F5344CB8AC3E}">
        <p14:creationId xmlns:p14="http://schemas.microsoft.com/office/powerpoint/2010/main" val="4033138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3F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B6E37-9A04-0DD4-3D9F-B1A8FD305449}"/>
              </a:ext>
            </a:extLst>
          </p:cNvPr>
          <p:cNvSpPr>
            <a:spLocks noGrp="1"/>
          </p:cNvSpPr>
          <p:nvPr>
            <p:ph type="title"/>
          </p:nvPr>
        </p:nvSpPr>
        <p:spPr/>
        <p:txBody>
          <a:bodyPr/>
          <a:lstStyle/>
          <a:p>
            <a:r>
              <a:rPr lang="en-US" b="1" dirty="0">
                <a:solidFill>
                  <a:srgbClr val="800080"/>
                </a:solidFill>
                <a:latin typeface="Kalinga" panose="020B0502040204020203" pitchFamily="34" charset="0"/>
                <a:cs typeface="Kalinga" panose="020B0502040204020203" pitchFamily="34" charset="0"/>
              </a:rPr>
              <a:t>About me</a:t>
            </a:r>
          </a:p>
        </p:txBody>
      </p:sp>
      <p:sp>
        <p:nvSpPr>
          <p:cNvPr id="3" name="Content Placeholder 2">
            <a:extLst>
              <a:ext uri="{FF2B5EF4-FFF2-40B4-BE49-F238E27FC236}">
                <a16:creationId xmlns:a16="http://schemas.microsoft.com/office/drawing/2014/main" id="{42B03158-666A-488C-B9CA-35AEF8B22AD1}"/>
              </a:ext>
            </a:extLst>
          </p:cNvPr>
          <p:cNvSpPr>
            <a:spLocks noGrp="1"/>
          </p:cNvSpPr>
          <p:nvPr>
            <p:ph idx="1"/>
          </p:nvPr>
        </p:nvSpPr>
        <p:spPr>
          <a:xfrm>
            <a:off x="794994" y="1844478"/>
            <a:ext cx="10515600" cy="4351338"/>
          </a:xfrm>
        </p:spPr>
        <p:txBody>
          <a:bodyPr>
            <a:normAutofit fontScale="77500" lnSpcReduction="20000"/>
          </a:bodyPr>
          <a:lstStyle/>
          <a:p>
            <a:r>
              <a:rPr lang="en-US" dirty="0">
                <a:solidFill>
                  <a:srgbClr val="800080"/>
                </a:solidFill>
                <a:latin typeface="Kalinga" panose="020B0502040204020203" pitchFamily="34" charset="0"/>
                <a:cs typeface="Kalinga" panose="020B0502040204020203" pitchFamily="34" charset="0"/>
              </a:rPr>
              <a:t>My name is Carolyn Mosier. I am an International Board Certified Lactation Consultant an RN and an Advanced Practice Nurse. I am the mother to four wonderful breastfed children who are starting families of their own. My husband and I  understand the challenges of busy working active duty families as we both served in the United State Navy. </a:t>
            </a:r>
          </a:p>
          <a:p>
            <a:r>
              <a:rPr lang="en-US" dirty="0">
                <a:solidFill>
                  <a:srgbClr val="800080"/>
                </a:solidFill>
                <a:latin typeface="Kalinga" panose="020B0502040204020203" pitchFamily="34" charset="0"/>
                <a:cs typeface="Kalinga" panose="020B0502040204020203" pitchFamily="34" charset="0"/>
              </a:rPr>
              <a:t>I worked for many years as a NICU nurse assisting breastfeeding mothers. More recently I have worked as a lactation consultant providing breastfeeding support to mothers prenatally, on labor and delivery, postpartum and in outpatient settings. </a:t>
            </a:r>
          </a:p>
          <a:p>
            <a:r>
              <a:rPr lang="en-US" dirty="0">
                <a:solidFill>
                  <a:srgbClr val="800080"/>
                </a:solidFill>
                <a:latin typeface="Kalinga" panose="020B0502040204020203" pitchFamily="34" charset="0"/>
                <a:cs typeface="Kalinga" panose="020B0502040204020203" pitchFamily="34" charset="0"/>
              </a:rPr>
              <a:t>It is a privilege to share my experience and expertise with mothers all along their breastfeeding journey. My approach to breastfeeding is meeting mothers and babies where they are and capitalizing on strategies and techniques to maximize their success. My aim is to understand mothers’ goals, address their concerns and support them along their breastfeeding journey.</a:t>
            </a:r>
          </a:p>
        </p:txBody>
      </p:sp>
    </p:spTree>
    <p:extLst>
      <p:ext uri="{BB962C8B-B14F-4D97-AF65-F5344CB8AC3E}">
        <p14:creationId xmlns:p14="http://schemas.microsoft.com/office/powerpoint/2010/main" val="21742624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3F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519CB-EB30-608F-DEA5-C2A71C5B8286}"/>
              </a:ext>
            </a:extLst>
          </p:cNvPr>
          <p:cNvSpPr>
            <a:spLocks noGrp="1"/>
          </p:cNvSpPr>
          <p:nvPr>
            <p:ph type="title"/>
          </p:nvPr>
        </p:nvSpPr>
        <p:spPr>
          <a:xfrm>
            <a:off x="838200" y="500062"/>
            <a:ext cx="10515600" cy="1325563"/>
          </a:xfrm>
        </p:spPr>
        <p:txBody>
          <a:bodyPr/>
          <a:lstStyle/>
          <a:p>
            <a:r>
              <a:rPr lang="en-US" b="1" dirty="0">
                <a:solidFill>
                  <a:srgbClr val="800080"/>
                </a:solidFill>
                <a:latin typeface="Kalinga" panose="020B0502040204020203" pitchFamily="34" charset="0"/>
                <a:cs typeface="Kalinga" panose="020B0502040204020203" pitchFamily="34" charset="0"/>
              </a:rPr>
              <a:t>Services</a:t>
            </a:r>
          </a:p>
        </p:txBody>
      </p:sp>
      <p:sp>
        <p:nvSpPr>
          <p:cNvPr id="3" name="Content Placeholder 2">
            <a:extLst>
              <a:ext uri="{FF2B5EF4-FFF2-40B4-BE49-F238E27FC236}">
                <a16:creationId xmlns:a16="http://schemas.microsoft.com/office/drawing/2014/main" id="{8BEB727B-AE6D-171C-C10F-CA9FC679B37F}"/>
              </a:ext>
            </a:extLst>
          </p:cNvPr>
          <p:cNvSpPr>
            <a:spLocks noGrp="1"/>
          </p:cNvSpPr>
          <p:nvPr>
            <p:ph idx="1"/>
          </p:nvPr>
        </p:nvSpPr>
        <p:spPr/>
        <p:txBody>
          <a:bodyPr>
            <a:normAutofit fontScale="55000" lnSpcReduction="20000"/>
          </a:bodyPr>
          <a:lstStyle/>
          <a:p>
            <a:r>
              <a:rPr lang="en-US" dirty="0">
                <a:solidFill>
                  <a:srgbClr val="800080"/>
                </a:solidFill>
                <a:latin typeface="Kalinga" panose="020B0502040204020203" pitchFamily="34" charset="0"/>
                <a:cs typeface="Kalinga" panose="020B0502040204020203" pitchFamily="34" charset="0"/>
              </a:rPr>
              <a:t>Prenatal counseling and education to provide knowledge and confidence when baby arrives</a:t>
            </a:r>
          </a:p>
          <a:p>
            <a:r>
              <a:rPr lang="en-US" dirty="0">
                <a:solidFill>
                  <a:srgbClr val="800080"/>
                </a:solidFill>
                <a:latin typeface="Kalinga" panose="020B0502040204020203" pitchFamily="34" charset="0"/>
                <a:cs typeface="Kalinga" panose="020B0502040204020203" pitchFamily="34" charset="0"/>
              </a:rPr>
              <a:t>Demonstration of basic position and latch of the infant</a:t>
            </a:r>
          </a:p>
          <a:p>
            <a:r>
              <a:rPr lang="en-US" dirty="0">
                <a:solidFill>
                  <a:srgbClr val="800080"/>
                </a:solidFill>
                <a:latin typeface="Kalinga" panose="020B0502040204020203" pitchFamily="34" charset="0"/>
                <a:cs typeface="Kalinga" panose="020B0502040204020203" pitchFamily="34" charset="0"/>
              </a:rPr>
              <a:t>Breastfeeding the premature infant</a:t>
            </a:r>
          </a:p>
          <a:p>
            <a:r>
              <a:rPr lang="en-US" dirty="0">
                <a:solidFill>
                  <a:srgbClr val="800080"/>
                </a:solidFill>
                <a:latin typeface="Kalinga" panose="020B0502040204020203" pitchFamily="34" charset="0"/>
                <a:cs typeface="Kalinga" panose="020B0502040204020203" pitchFamily="34" charset="0"/>
              </a:rPr>
              <a:t>Support and care plans for mothers with low milk supply</a:t>
            </a:r>
          </a:p>
          <a:p>
            <a:r>
              <a:rPr lang="en-US" dirty="0">
                <a:solidFill>
                  <a:srgbClr val="800080"/>
                </a:solidFill>
                <a:latin typeface="Kalinga" panose="020B0502040204020203" pitchFamily="34" charset="0"/>
                <a:cs typeface="Kalinga" panose="020B0502040204020203" pitchFamily="34" charset="0"/>
              </a:rPr>
              <a:t>Improved breastfeeding, pumping and supplementation strategies for babies with slow weight gain</a:t>
            </a:r>
          </a:p>
          <a:p>
            <a:r>
              <a:rPr lang="en-US" dirty="0">
                <a:solidFill>
                  <a:srgbClr val="800080"/>
                </a:solidFill>
                <a:latin typeface="Kalinga" panose="020B0502040204020203" pitchFamily="34" charset="0"/>
                <a:cs typeface="Kalinga" panose="020B0502040204020203" pitchFamily="34" charset="0"/>
              </a:rPr>
              <a:t>Latching techniques to avoid and mitigate sore nipples</a:t>
            </a:r>
          </a:p>
          <a:p>
            <a:r>
              <a:rPr lang="en-US" dirty="0">
                <a:solidFill>
                  <a:srgbClr val="800080"/>
                </a:solidFill>
                <a:latin typeface="Kalinga" panose="020B0502040204020203" pitchFamily="34" charset="0"/>
                <a:cs typeface="Kalinga" panose="020B0502040204020203" pitchFamily="34" charset="0"/>
              </a:rPr>
              <a:t>Assessment of baby with ankyloglossia (tongue tie)  and referral as needed</a:t>
            </a:r>
          </a:p>
          <a:p>
            <a:r>
              <a:rPr lang="en-US" dirty="0">
                <a:solidFill>
                  <a:srgbClr val="800080"/>
                </a:solidFill>
                <a:latin typeface="Kalinga" panose="020B0502040204020203" pitchFamily="34" charset="0"/>
                <a:cs typeface="Kalinga" panose="020B0502040204020203" pitchFamily="34" charset="0"/>
              </a:rPr>
              <a:t>Methods that ease engorgement</a:t>
            </a:r>
          </a:p>
          <a:p>
            <a:r>
              <a:rPr lang="en-US" dirty="0">
                <a:solidFill>
                  <a:srgbClr val="800080"/>
                </a:solidFill>
                <a:latin typeface="Kalinga" panose="020B0502040204020203" pitchFamily="34" charset="0"/>
                <a:cs typeface="Kalinga" panose="020B0502040204020203" pitchFamily="34" charset="0"/>
              </a:rPr>
              <a:t>Importance of paced bottle feeds when introduced</a:t>
            </a:r>
          </a:p>
          <a:p>
            <a:r>
              <a:rPr lang="en-US" dirty="0">
                <a:solidFill>
                  <a:srgbClr val="800080"/>
                </a:solidFill>
                <a:latin typeface="Kalinga" panose="020B0502040204020203" pitchFamily="34" charset="0"/>
                <a:cs typeface="Kalinga" panose="020B0502040204020203" pitchFamily="34" charset="0"/>
              </a:rPr>
              <a:t>Education on the signs and symptoms of mastitis, therapies and when to see your primary care provider</a:t>
            </a:r>
          </a:p>
          <a:p>
            <a:r>
              <a:rPr lang="en-US" dirty="0">
                <a:solidFill>
                  <a:srgbClr val="800080"/>
                </a:solidFill>
                <a:latin typeface="Kalinga" panose="020B0502040204020203" pitchFamily="34" charset="0"/>
                <a:cs typeface="Kalinga" panose="020B0502040204020203" pitchFamily="34" charset="0"/>
              </a:rPr>
              <a:t>Dealing with plugged ducts</a:t>
            </a:r>
          </a:p>
          <a:p>
            <a:r>
              <a:rPr lang="en-US" dirty="0">
                <a:solidFill>
                  <a:srgbClr val="800080"/>
                </a:solidFill>
                <a:latin typeface="Kalinga" panose="020B0502040204020203" pitchFamily="34" charset="0"/>
                <a:cs typeface="Kalinga" panose="020B0502040204020203" pitchFamily="34" charset="0"/>
              </a:rPr>
              <a:t>Breastfeeding multiples</a:t>
            </a:r>
          </a:p>
          <a:p>
            <a:r>
              <a:rPr lang="en-US" dirty="0">
                <a:solidFill>
                  <a:srgbClr val="800080"/>
                </a:solidFill>
                <a:latin typeface="Kalinga" panose="020B0502040204020203" pitchFamily="34" charset="0"/>
                <a:cs typeface="Kalinga" panose="020B0502040204020203" pitchFamily="34" charset="0"/>
              </a:rPr>
              <a:t>Breastfeeding the baby with jaundice</a:t>
            </a:r>
          </a:p>
          <a:p>
            <a:r>
              <a:rPr lang="en-US" dirty="0">
                <a:solidFill>
                  <a:srgbClr val="800080"/>
                </a:solidFill>
                <a:latin typeface="Kalinga" panose="020B0502040204020203" pitchFamily="34" charset="0"/>
                <a:cs typeface="Kalinga" panose="020B0502040204020203" pitchFamily="34" charset="0"/>
              </a:rPr>
              <a:t>Returning to work</a:t>
            </a:r>
          </a:p>
          <a:p>
            <a:endParaRPr lang="en-US" dirty="0"/>
          </a:p>
        </p:txBody>
      </p:sp>
      <p:sp>
        <p:nvSpPr>
          <p:cNvPr id="4" name="Rectangle 1">
            <a:extLst>
              <a:ext uri="{FF2B5EF4-FFF2-40B4-BE49-F238E27FC236}">
                <a16:creationId xmlns:a16="http://schemas.microsoft.com/office/drawing/2014/main" id="{0518ADBE-C9D5-0312-B1EF-D8AF36AE2C68}"/>
              </a:ext>
            </a:extLst>
          </p:cNvPr>
          <p:cNvSpPr>
            <a:spLocks noChangeArrowheads="1"/>
          </p:cNvSpPr>
          <p:nvPr/>
        </p:nvSpPr>
        <p:spPr bwMode="auto">
          <a:xfrm>
            <a:off x="0" y="-253915"/>
            <a:ext cx="226344" cy="50783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777777"/>
                </a:solidFill>
                <a:effectLst/>
                <a:latin typeface="open sans" panose="020B0606030504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15964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3F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AD9A3-3808-4673-2661-1FB7E516A95B}"/>
              </a:ext>
            </a:extLst>
          </p:cNvPr>
          <p:cNvSpPr>
            <a:spLocks noGrp="1"/>
          </p:cNvSpPr>
          <p:nvPr>
            <p:ph type="title"/>
          </p:nvPr>
        </p:nvSpPr>
        <p:spPr/>
        <p:txBody>
          <a:bodyPr/>
          <a:lstStyle/>
          <a:p>
            <a:r>
              <a:rPr lang="en-US" b="1" dirty="0">
                <a:solidFill>
                  <a:srgbClr val="800080"/>
                </a:solidFill>
                <a:latin typeface="Kalinga" panose="020B0502040204020203" pitchFamily="34" charset="0"/>
                <a:cs typeface="Kalinga" panose="020B0502040204020203" pitchFamily="34" charset="0"/>
              </a:rPr>
              <a:t>FAQs</a:t>
            </a:r>
          </a:p>
        </p:txBody>
      </p:sp>
      <p:sp>
        <p:nvSpPr>
          <p:cNvPr id="3" name="Content Placeholder 2">
            <a:extLst>
              <a:ext uri="{FF2B5EF4-FFF2-40B4-BE49-F238E27FC236}">
                <a16:creationId xmlns:a16="http://schemas.microsoft.com/office/drawing/2014/main" id="{CFA68DD8-1ADF-BFDE-770A-C9BD3F607657}"/>
              </a:ext>
            </a:extLst>
          </p:cNvPr>
          <p:cNvSpPr>
            <a:spLocks noGrp="1"/>
          </p:cNvSpPr>
          <p:nvPr>
            <p:ph idx="1"/>
          </p:nvPr>
        </p:nvSpPr>
        <p:spPr/>
        <p:txBody>
          <a:bodyPr>
            <a:normAutofit fontScale="62500" lnSpcReduction="20000"/>
          </a:bodyPr>
          <a:lstStyle/>
          <a:p>
            <a:r>
              <a:rPr lang="en-US" dirty="0">
                <a:solidFill>
                  <a:srgbClr val="800080"/>
                </a:solidFill>
                <a:latin typeface="Kalinga" panose="020B0502040204020203" pitchFamily="34" charset="0"/>
                <a:cs typeface="Kalinga" panose="020B0502040204020203" pitchFamily="34" charset="0"/>
              </a:rPr>
              <a:t>How do I make an appointment?</a:t>
            </a:r>
          </a:p>
          <a:p>
            <a:pPr lvl="1"/>
            <a:r>
              <a:rPr lang="en-US" dirty="0">
                <a:solidFill>
                  <a:srgbClr val="800080"/>
                </a:solidFill>
                <a:latin typeface="Kalinga" panose="020B0502040204020203" pitchFamily="34" charset="0"/>
                <a:cs typeface="Kalinga" panose="020B0502040204020203" pitchFamily="34" charset="0"/>
              </a:rPr>
              <a:t>Call or text me at (703)500-9180. Alternatively, click the link below to make your appointment through The Lactation Network.</a:t>
            </a:r>
          </a:p>
          <a:p>
            <a:r>
              <a:rPr lang="en-US" dirty="0">
                <a:solidFill>
                  <a:srgbClr val="800080"/>
                </a:solidFill>
                <a:latin typeface="Kalinga" panose="020B0502040204020203" pitchFamily="34" charset="0"/>
                <a:cs typeface="Kalinga" panose="020B0502040204020203" pitchFamily="34" charset="0"/>
              </a:rPr>
              <a:t>Where do you see clients for appointments?</a:t>
            </a:r>
          </a:p>
          <a:p>
            <a:pPr lvl="1"/>
            <a:r>
              <a:rPr lang="en-US" dirty="0">
                <a:solidFill>
                  <a:srgbClr val="800080"/>
                </a:solidFill>
                <a:latin typeface="Kalinga" panose="020B0502040204020203" pitchFamily="34" charset="0"/>
                <a:cs typeface="Kalinga" panose="020B0502040204020203" pitchFamily="34" charset="0"/>
              </a:rPr>
              <a:t>I see mothers and babies in their homes and virtually via telehealth appointments.</a:t>
            </a:r>
          </a:p>
          <a:p>
            <a:r>
              <a:rPr lang="en-US" dirty="0">
                <a:solidFill>
                  <a:srgbClr val="800080"/>
                </a:solidFill>
                <a:latin typeface="Kalinga" panose="020B0502040204020203" pitchFamily="34" charset="0"/>
                <a:cs typeface="Kalinga" panose="020B0502040204020203" pitchFamily="34" charset="0"/>
              </a:rPr>
              <a:t>What area do you cover? </a:t>
            </a:r>
          </a:p>
          <a:p>
            <a:pPr lvl="1"/>
            <a:r>
              <a:rPr lang="en-US" dirty="0">
                <a:solidFill>
                  <a:srgbClr val="800080"/>
                </a:solidFill>
                <a:latin typeface="Kalinga" panose="020B0502040204020203" pitchFamily="34" charset="0"/>
                <a:cs typeface="Kalinga" panose="020B0502040204020203" pitchFamily="34" charset="0"/>
              </a:rPr>
              <a:t>I currently cover a 25 mile radius from Falls Church, Virginia.</a:t>
            </a:r>
          </a:p>
          <a:p>
            <a:r>
              <a:rPr lang="en-US" dirty="0">
                <a:solidFill>
                  <a:srgbClr val="800080"/>
                </a:solidFill>
                <a:latin typeface="Kalinga" panose="020B0502040204020203" pitchFamily="34" charset="0"/>
                <a:cs typeface="Kalinga" panose="020B0502040204020203" pitchFamily="34" charset="0"/>
              </a:rPr>
              <a:t>Do you charge for travel?</a:t>
            </a:r>
          </a:p>
          <a:p>
            <a:pPr lvl="1"/>
            <a:r>
              <a:rPr lang="en-US" dirty="0">
                <a:solidFill>
                  <a:srgbClr val="800080"/>
                </a:solidFill>
                <a:latin typeface="Kalinga" panose="020B0502040204020203" pitchFamily="34" charset="0"/>
                <a:cs typeface="Kalinga" panose="020B0502040204020203" pitchFamily="34" charset="0"/>
              </a:rPr>
              <a:t>No, I do not.</a:t>
            </a:r>
          </a:p>
          <a:p>
            <a:r>
              <a:rPr lang="en-US" dirty="0">
                <a:solidFill>
                  <a:srgbClr val="800080"/>
                </a:solidFill>
                <a:latin typeface="Kalinga" panose="020B0502040204020203" pitchFamily="34" charset="0"/>
                <a:cs typeface="Kalinga" panose="020B0502040204020203" pitchFamily="34" charset="0"/>
              </a:rPr>
              <a:t>How should I prepare for the appointment?</a:t>
            </a:r>
          </a:p>
          <a:p>
            <a:r>
              <a:rPr lang="en-US" dirty="0">
                <a:solidFill>
                  <a:srgbClr val="800080"/>
                </a:solidFill>
                <a:latin typeface="Kalinga" panose="020B0502040204020203" pitchFamily="34" charset="0"/>
                <a:cs typeface="Kalinga" panose="020B0502040204020203" pitchFamily="34" charset="0"/>
              </a:rPr>
              <a:t>Do you take insurance?</a:t>
            </a:r>
          </a:p>
          <a:p>
            <a:pPr lvl="1"/>
            <a:r>
              <a:rPr lang="en-US" dirty="0">
                <a:solidFill>
                  <a:srgbClr val="800080"/>
                </a:solidFill>
                <a:latin typeface="Kalinga" panose="020B0502040204020203" pitchFamily="34" charset="0"/>
                <a:cs typeface="Kalinga" panose="020B0502040204020203" pitchFamily="34" charset="0"/>
              </a:rPr>
              <a:t>Yes, I work with The Lactation Network who process insurance inquiries for lactation consultants. Click on this link for more information and to see if your insurance is covered.</a:t>
            </a:r>
          </a:p>
          <a:p>
            <a:r>
              <a:rPr lang="en-US" dirty="0">
                <a:solidFill>
                  <a:srgbClr val="800080"/>
                </a:solidFill>
                <a:latin typeface="Kalinga" panose="020B0502040204020203" pitchFamily="34" charset="0"/>
                <a:cs typeface="Kalinga" panose="020B0502040204020203" pitchFamily="34" charset="0"/>
              </a:rPr>
              <a:t>How should I prepare for the appointment?</a:t>
            </a:r>
          </a:p>
          <a:p>
            <a:pPr lvl="1"/>
            <a:r>
              <a:rPr lang="en-US" dirty="0">
                <a:solidFill>
                  <a:srgbClr val="800080"/>
                </a:solidFill>
                <a:latin typeface="Kalinga" panose="020B0502040204020203" pitchFamily="34" charset="0"/>
                <a:cs typeface="Kalinga" panose="020B0502040204020203" pitchFamily="34" charset="0"/>
              </a:rPr>
              <a:t>Try to time baby’s feeding so that he or she is hungry at the appointment time. I’ll want to assess a feed and offer advice. Prepare any questions you may have so I can address any issues. Feel free to have a support person be part of the consultation. Please be sure that any dogs are away during the appointment.</a:t>
            </a:r>
          </a:p>
          <a:p>
            <a:pPr marL="457200" lvl="1" indent="0">
              <a:buNone/>
            </a:pPr>
            <a:endParaRPr lang="en-US" dirty="0"/>
          </a:p>
        </p:txBody>
      </p:sp>
    </p:spTree>
    <p:extLst>
      <p:ext uri="{BB962C8B-B14F-4D97-AF65-F5344CB8AC3E}">
        <p14:creationId xmlns:p14="http://schemas.microsoft.com/office/powerpoint/2010/main" val="604493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3F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625C7-ECE4-B170-EEF4-2CA50F06566F}"/>
              </a:ext>
            </a:extLst>
          </p:cNvPr>
          <p:cNvSpPr>
            <a:spLocks noGrp="1"/>
          </p:cNvSpPr>
          <p:nvPr>
            <p:ph type="title"/>
          </p:nvPr>
        </p:nvSpPr>
        <p:spPr/>
        <p:txBody>
          <a:bodyPr/>
          <a:lstStyle/>
          <a:p>
            <a:r>
              <a:rPr lang="en-US" b="1" dirty="0">
                <a:solidFill>
                  <a:srgbClr val="800080"/>
                </a:solidFill>
              </a:rPr>
              <a:t>Insurance</a:t>
            </a:r>
          </a:p>
        </p:txBody>
      </p:sp>
      <p:sp>
        <p:nvSpPr>
          <p:cNvPr id="3" name="Content Placeholder 2">
            <a:extLst>
              <a:ext uri="{FF2B5EF4-FFF2-40B4-BE49-F238E27FC236}">
                <a16:creationId xmlns:a16="http://schemas.microsoft.com/office/drawing/2014/main" id="{2896EAA0-D3CB-EF24-9225-7BDBA6645A48}"/>
              </a:ext>
            </a:extLst>
          </p:cNvPr>
          <p:cNvSpPr>
            <a:spLocks noGrp="1"/>
          </p:cNvSpPr>
          <p:nvPr>
            <p:ph idx="1"/>
          </p:nvPr>
        </p:nvSpPr>
        <p:spPr/>
        <p:txBody>
          <a:bodyPr>
            <a:normAutofit fontScale="70000" lnSpcReduction="20000"/>
          </a:bodyPr>
          <a:lstStyle/>
          <a:p>
            <a:r>
              <a:rPr lang="en-US" dirty="0">
                <a:solidFill>
                  <a:srgbClr val="800080"/>
                </a:solidFill>
                <a:latin typeface="Kalinga" panose="020B0502040204020203" pitchFamily="34" charset="0"/>
                <a:cs typeface="Kalinga" panose="020B0502040204020203" pitchFamily="34" charset="0"/>
              </a:rPr>
              <a:t>I have partnered with The Lactation Network (TLN) and offer lactation services covered by many insurance companies. Click on the link below to register and see if your insurance is covered.</a:t>
            </a:r>
          </a:p>
          <a:p>
            <a:r>
              <a:rPr lang="en-US" dirty="0">
                <a:solidFill>
                  <a:srgbClr val="800080"/>
                </a:solidFill>
                <a:latin typeface="Kalinga" panose="020B0502040204020203" pitchFamily="34" charset="0"/>
                <a:cs typeface="Kalinga" panose="020B0502040204020203" pitchFamily="34" charset="0"/>
              </a:rPr>
              <a:t>Once approved through TLN, 100% of unlimited lactation visits will be covered as needed through your insurance company.</a:t>
            </a:r>
          </a:p>
          <a:p>
            <a:r>
              <a:rPr lang="en-US" b="0" i="0" dirty="0">
                <a:solidFill>
                  <a:srgbClr val="800080"/>
                </a:solidFill>
                <a:effectLst/>
                <a:latin typeface="Kalinga" panose="020B0502040204020203" pitchFamily="34" charset="0"/>
                <a:cs typeface="Kalinga" panose="020B0502040204020203" pitchFamily="34" charset="0"/>
              </a:rPr>
              <a:t>TLN </a:t>
            </a:r>
            <a:r>
              <a:rPr lang="en-US" dirty="0">
                <a:solidFill>
                  <a:srgbClr val="800080"/>
                </a:solidFill>
                <a:latin typeface="Kalinga" panose="020B0502040204020203" pitchFamily="34" charset="0"/>
                <a:cs typeface="Kalinga" panose="020B0502040204020203" pitchFamily="34" charset="0"/>
              </a:rPr>
              <a:t>covers many PPO plans</a:t>
            </a:r>
            <a:r>
              <a:rPr lang="en-US" b="0" i="0" dirty="0">
                <a:solidFill>
                  <a:srgbClr val="800080"/>
                </a:solidFill>
                <a:effectLst/>
                <a:latin typeface="Kalinga" panose="020B0502040204020203" pitchFamily="34" charset="0"/>
                <a:cs typeface="Kalinga" panose="020B0502040204020203" pitchFamily="34" charset="0"/>
              </a:rPr>
              <a:t>. </a:t>
            </a:r>
          </a:p>
          <a:p>
            <a:pPr lvl="1"/>
            <a:r>
              <a:rPr lang="en-US" b="1" dirty="0">
                <a:solidFill>
                  <a:srgbClr val="800080"/>
                </a:solidFill>
                <a:latin typeface="Kalinga" panose="020B0502040204020203" pitchFamily="34" charset="0"/>
                <a:cs typeface="Kalinga" panose="020B0502040204020203" pitchFamily="34" charset="0"/>
              </a:rPr>
              <a:t>Anthem</a:t>
            </a:r>
          </a:p>
          <a:p>
            <a:pPr lvl="1"/>
            <a:r>
              <a:rPr lang="en-US" b="1" dirty="0">
                <a:solidFill>
                  <a:srgbClr val="800080"/>
                </a:solidFill>
                <a:latin typeface="Kalinga" panose="020B0502040204020203" pitchFamily="34" charset="0"/>
                <a:cs typeface="Kalinga" panose="020B0502040204020203" pitchFamily="34" charset="0"/>
              </a:rPr>
              <a:t>most</a:t>
            </a:r>
            <a:r>
              <a:rPr lang="en-US" b="1" i="0" dirty="0">
                <a:solidFill>
                  <a:srgbClr val="800080"/>
                </a:solidFill>
                <a:effectLst/>
                <a:latin typeface="Kalinga" panose="020B0502040204020203" pitchFamily="34" charset="0"/>
                <a:cs typeface="Kalinga" panose="020B0502040204020203" pitchFamily="34" charset="0"/>
              </a:rPr>
              <a:t> Blue Cross Blue Shield (not Federal)</a:t>
            </a:r>
          </a:p>
          <a:p>
            <a:pPr lvl="1"/>
            <a:r>
              <a:rPr lang="en-US" b="1" i="0" dirty="0">
                <a:solidFill>
                  <a:srgbClr val="800080"/>
                </a:solidFill>
                <a:effectLst/>
                <a:latin typeface="Kalinga" panose="020B0502040204020203" pitchFamily="34" charset="0"/>
                <a:cs typeface="Kalinga" panose="020B0502040204020203" pitchFamily="34" charset="0"/>
              </a:rPr>
              <a:t>Veterans Affairs Community Care Network (VA CCN) through Optum Care in Regions 1, 2 and 3, Multiplan</a:t>
            </a:r>
          </a:p>
          <a:p>
            <a:pPr lvl="1"/>
            <a:r>
              <a:rPr lang="en-US" b="1" dirty="0">
                <a:solidFill>
                  <a:srgbClr val="800080"/>
                </a:solidFill>
                <a:latin typeface="Kalinga" panose="020B0502040204020203" pitchFamily="34" charset="0"/>
                <a:cs typeface="Kalinga" panose="020B0502040204020203" pitchFamily="34" charset="0"/>
              </a:rPr>
              <a:t>United</a:t>
            </a:r>
            <a:endParaRPr lang="en-US" b="0" i="0" dirty="0">
              <a:solidFill>
                <a:srgbClr val="800080"/>
              </a:solidFill>
              <a:effectLst/>
              <a:latin typeface="Kalinga" panose="020B0502040204020203" pitchFamily="34" charset="0"/>
              <a:cs typeface="Kalinga" panose="020B0502040204020203" pitchFamily="34" charset="0"/>
            </a:endParaRPr>
          </a:p>
          <a:p>
            <a:r>
              <a:rPr lang="en-US" b="0" i="0" dirty="0">
                <a:solidFill>
                  <a:srgbClr val="800080"/>
                </a:solidFill>
                <a:effectLst/>
                <a:latin typeface="Kalinga" panose="020B0502040204020203" pitchFamily="34" charset="0"/>
                <a:cs typeface="Kalinga" panose="020B0502040204020203" pitchFamily="34" charset="0"/>
              </a:rPr>
              <a:t>I have applied to become a Tricare provider and </a:t>
            </a:r>
          </a:p>
          <a:p>
            <a:pPr marL="0" indent="0">
              <a:buNone/>
            </a:pPr>
            <a:r>
              <a:rPr lang="en-US" b="0" i="0" dirty="0">
                <a:solidFill>
                  <a:srgbClr val="800080"/>
                </a:solidFill>
                <a:effectLst/>
                <a:latin typeface="Kalinga" panose="020B0502040204020203" pitchFamily="34" charset="0"/>
                <a:cs typeface="Kalinga" panose="020B0502040204020203" pitchFamily="34" charset="0"/>
              </a:rPr>
              <a:t>   hope to see those clients in the near future.</a:t>
            </a:r>
          </a:p>
          <a:p>
            <a:r>
              <a:rPr lang="en-US" b="0" i="0" dirty="0">
                <a:solidFill>
                  <a:srgbClr val="800080"/>
                </a:solidFill>
                <a:effectLst/>
                <a:latin typeface="Matter"/>
                <a:hlinkClick r:id="rId2"/>
              </a:rPr>
              <a:t>https://go.lactationnetwork.com/LactationSuccessLLC</a:t>
            </a:r>
            <a:endParaRPr lang="en-US" b="0" i="0" dirty="0">
              <a:solidFill>
                <a:srgbClr val="800080"/>
              </a:solidFill>
              <a:effectLst/>
              <a:latin typeface="Matter"/>
            </a:endParaRPr>
          </a:p>
          <a:p>
            <a:pPr marL="0" indent="0">
              <a:buNone/>
            </a:pPr>
            <a:r>
              <a:rPr lang="en-US" b="0" i="0" dirty="0">
                <a:solidFill>
                  <a:srgbClr val="800080"/>
                </a:solidFill>
                <a:effectLst/>
                <a:latin typeface="Kalinga" panose="020B0502040204020203" pitchFamily="34" charset="0"/>
                <a:cs typeface="Kalinga" panose="020B0502040204020203" pitchFamily="34" charset="0"/>
              </a:rPr>
              <a:t> </a:t>
            </a:r>
          </a:p>
        </p:txBody>
      </p:sp>
      <p:pic>
        <p:nvPicPr>
          <p:cNvPr id="5" name="Picture 4" descr="A qr code on a white background&#10;&#10;AI-generated content may be incorrect.">
            <a:extLst>
              <a:ext uri="{FF2B5EF4-FFF2-40B4-BE49-F238E27FC236}">
                <a16:creationId xmlns:a16="http://schemas.microsoft.com/office/drawing/2014/main" id="{B0D080B6-7D08-C31D-B34C-8921FC8E13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70085" y="4405233"/>
            <a:ext cx="1428750" cy="1428750"/>
          </a:xfrm>
          <a:prstGeom prst="rect">
            <a:avLst/>
          </a:prstGeom>
        </p:spPr>
      </p:pic>
    </p:spTree>
    <p:extLst>
      <p:ext uri="{BB962C8B-B14F-4D97-AF65-F5344CB8AC3E}">
        <p14:creationId xmlns:p14="http://schemas.microsoft.com/office/powerpoint/2010/main" val="27984351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222</TotalTime>
  <Words>645</Words>
  <Application>Microsoft Office PowerPoint</Application>
  <PresentationFormat>Widescreen</PresentationFormat>
  <Paragraphs>55</Paragraphs>
  <Slides>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Aptos</vt:lpstr>
      <vt:lpstr>Aptos Display</vt:lpstr>
      <vt:lpstr>Arial</vt:lpstr>
      <vt:lpstr>Kalinga</vt:lpstr>
      <vt:lpstr>Matter</vt:lpstr>
      <vt:lpstr>open sans</vt:lpstr>
      <vt:lpstr>Office Theme</vt:lpstr>
      <vt:lpstr>Professional    in-home and telehealth breastfeeding support for moms and babies</vt:lpstr>
      <vt:lpstr>About me</vt:lpstr>
      <vt:lpstr>Services</vt:lpstr>
      <vt:lpstr>FAQs</vt:lpstr>
      <vt:lpstr>Insurance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Carolyn Mosier</dc:creator>
  <cp:lastModifiedBy>Carolyn Mosier</cp:lastModifiedBy>
  <cp:revision>2</cp:revision>
  <dcterms:created xsi:type="dcterms:W3CDTF">2025-02-21T15:12:33Z</dcterms:created>
  <dcterms:modified xsi:type="dcterms:W3CDTF">2025-02-21T18:55:21Z</dcterms:modified>
</cp:coreProperties>
</file>

<file path=docProps/thumbnail.jpeg>
</file>